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81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4BA98-E905-4256-B663-6CB38F3BDEC9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44C70-825B-4331-9105-2D0AF1DA36F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7742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44C70-825B-4331-9105-2D0AF1DA36FF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6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rousa.ru/us_higher_educati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rousa.ru/us_school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Подготовили:</a:t>
            </a:r>
          </a:p>
          <a:p>
            <a:r>
              <a:rPr lang="ru-RU" dirty="0" smtClean="0"/>
              <a:t>Студенты </a:t>
            </a:r>
            <a:r>
              <a:rPr lang="ru-RU" dirty="0"/>
              <a:t>г</a:t>
            </a:r>
            <a:r>
              <a:rPr lang="ru-RU" dirty="0" smtClean="0"/>
              <a:t>руппы </a:t>
            </a:r>
            <a:r>
              <a:rPr lang="ru-RU" dirty="0"/>
              <a:t>И</a:t>
            </a:r>
            <a:r>
              <a:rPr lang="ru-RU" dirty="0" smtClean="0"/>
              <a:t>Ф-31а</a:t>
            </a:r>
          </a:p>
          <a:p>
            <a:r>
              <a:rPr lang="ru-RU" dirty="0" smtClean="0"/>
              <a:t>Нос Руслан</a:t>
            </a:r>
          </a:p>
          <a:p>
            <a:r>
              <a:rPr lang="ru-RU" dirty="0" smtClean="0"/>
              <a:t>Кизилов Алексей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>Стили жизни социально-классовых групп современного украинского </a:t>
            </a:r>
            <a:r>
              <a:rPr lang="ru-RU" i="1" dirty="0" smtClean="0"/>
              <a:t>общества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4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23969"/>
              </p:ext>
            </p:extLst>
          </p:nvPr>
        </p:nvGraphicFramePr>
        <p:xfrm>
          <a:off x="467544" y="116632"/>
          <a:ext cx="8208912" cy="6210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2364094"/>
                <a:gridCol w="1506083"/>
                <a:gridCol w="2610543"/>
              </a:tblGrid>
              <a:tr h="42779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Модель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Уильяма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Томпсона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Джозефа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Хики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Модель Леонарда Бигли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7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класса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класса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</a:tr>
              <a:tr h="1729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Высший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около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1%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США)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Топ-менеджеры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высшего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звена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знаменитости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богатые</a:t>
                      </a:r>
                      <a:b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(около 1% населения США)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Мультимиллионеры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чьи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обычно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превышают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350 000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долларов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США в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</a:tr>
              <a:tr h="1569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Высший средний класс</a:t>
                      </a:r>
                      <a:b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(около 15% населения США)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uk-UA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высшим</a:t>
                      </a:r>
                      <a:r>
                        <a:rPr lang="uk-UA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r>
                        <a:rPr lang="uk-UA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образованием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Богатые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около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5%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США)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Имеющие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1 000 000 </a:t>
                      </a:r>
                      <a:r>
                        <a:rPr lang="uk-U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долларов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</a:tr>
              <a:tr h="19664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Низший средний класс</a:t>
                      </a:r>
                      <a:b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(около 32% населения США)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Специалисты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начального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высококвалифицированные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некоторым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уровнем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самостоятельности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uk-U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работе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класс</a:t>
                      </a:r>
                      <a:b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(около 46% населения США)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высшим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образованием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доходами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выше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210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259656"/>
              </p:ext>
            </p:extLst>
          </p:nvPr>
        </p:nvGraphicFramePr>
        <p:xfrm>
          <a:off x="457200" y="476672"/>
          <a:ext cx="8208912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2364094"/>
                <a:gridCol w="1506083"/>
                <a:gridCol w="2610543"/>
              </a:tblGrid>
              <a:tr h="2116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Рабочий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около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32%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США)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клерки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средней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среднее</a:t>
                      </a:r>
                      <a:r>
                        <a:rPr lang="uk-UA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r>
                        <a:rPr lang="uk-UA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образование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Рабочий класс</a:t>
                      </a:r>
                      <a:b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(40 - 45% населения США)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невысокой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квалификацией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небольшими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доходами </a:t>
                      </a:r>
                      <a:r>
                        <a:rPr lang="uk-U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среднее</a:t>
                      </a:r>
                      <a:r>
                        <a:rPr lang="uk-UA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r>
                        <a:rPr lang="uk-UA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образование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</a:tr>
              <a:tr h="3283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Низший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(14 - 20%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США)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Работающие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низкооплачиваемых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должностях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живущие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правительственные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Бедные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около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12%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США)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5176" marR="15176" marT="15176" marB="15176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Живущие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черты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бедности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безработные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полностью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Некоторые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75878" marR="15176" marT="15176" marB="1517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254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 среднему классу в Украине можно отнести около 6 млн. человек – 13% населения страны. Но это самая активная и самодостаточная часть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«черный день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Брать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кредиты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	Гасить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досрочно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	Пользоваться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кредитной картой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	Рассчитываться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платежной картой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	Инвестировать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новые инструменты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	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Страховаться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	Иметь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пассивные доходы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основам финансовой грамотности</a:t>
            </a:r>
          </a:p>
          <a:p>
            <a:endParaRPr lang="ru-RU" sz="1800" dirty="0"/>
          </a:p>
          <a:p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60648"/>
            <a:ext cx="3250704" cy="706090"/>
          </a:xfrm>
        </p:spPr>
        <p:txBody>
          <a:bodyPr>
            <a:normAutofit fontScale="90000"/>
          </a:bodyPr>
          <a:lstStyle/>
          <a:p>
            <a:r>
              <a:rPr lang="ru-RU" sz="3000" dirty="0" smtClean="0"/>
              <a:t>Средний класс Украины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3651190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Как средний класс обзаводится недвижимостью</a:t>
            </a:r>
            <a:r>
              <a:rPr lang="ru-RU" sz="1800" dirty="0"/>
              <a:t> </a:t>
            </a:r>
          </a:p>
          <a:p>
            <a:r>
              <a:rPr lang="ru-RU" sz="1800" dirty="0"/>
              <a:t>23–28 лет</a:t>
            </a:r>
          </a:p>
          <a:p>
            <a:pPr marL="400050" lvl="1" indent="0">
              <a:buNone/>
            </a:pPr>
            <a:r>
              <a:rPr lang="ru-RU" sz="1800" dirty="0"/>
              <a:t>Состав семьи – 1–2 человека</a:t>
            </a:r>
          </a:p>
          <a:p>
            <a:pPr marL="400050" lvl="1" indent="0">
              <a:buNone/>
            </a:pPr>
            <a:r>
              <a:rPr lang="ru-RU" sz="1800" dirty="0"/>
              <a:t>Инвестиция – 12/60 тыс. долл.</a:t>
            </a:r>
          </a:p>
          <a:p>
            <a:pPr marL="400050" lvl="1" indent="0">
              <a:buNone/>
            </a:pPr>
            <a:r>
              <a:rPr lang="ru-RU" sz="1800" dirty="0"/>
              <a:t>Итог – собственная однокомнатная квартира </a:t>
            </a:r>
          </a:p>
          <a:p>
            <a:r>
              <a:rPr lang="ru-RU" sz="1800" dirty="0"/>
              <a:t>28–35 лет</a:t>
            </a:r>
          </a:p>
          <a:p>
            <a:pPr marL="400050" lvl="1" indent="0">
              <a:buNone/>
            </a:pPr>
            <a:r>
              <a:rPr lang="ru-RU" sz="1800" dirty="0"/>
              <a:t>Состав семьи – 2–3 человека</a:t>
            </a:r>
          </a:p>
          <a:p>
            <a:pPr marL="400050" lvl="1" indent="0">
              <a:buNone/>
            </a:pPr>
            <a:r>
              <a:rPr lang="ru-RU" sz="1800" dirty="0"/>
              <a:t>Инвестиция – 8/30 тыс. долл.</a:t>
            </a:r>
          </a:p>
          <a:p>
            <a:pPr marL="400050" lvl="1" indent="0">
              <a:buNone/>
            </a:pPr>
            <a:r>
              <a:rPr lang="ru-RU" sz="1800" dirty="0"/>
              <a:t>Итог – собственная двухкомнатная </a:t>
            </a:r>
            <a:r>
              <a:rPr lang="ru-RU" sz="1800" dirty="0" smtClean="0"/>
              <a:t>квартира</a:t>
            </a:r>
            <a:endParaRPr lang="ru-RU" sz="1800" dirty="0"/>
          </a:p>
          <a:p>
            <a:r>
              <a:rPr lang="ru-RU" sz="1800" dirty="0"/>
              <a:t>32–42 лет</a:t>
            </a:r>
          </a:p>
          <a:p>
            <a:pPr marL="400050" lvl="1" indent="0">
              <a:buNone/>
            </a:pPr>
            <a:r>
              <a:rPr lang="ru-RU" sz="1800" dirty="0"/>
              <a:t>Состав семьи – 3–5 человек</a:t>
            </a:r>
          </a:p>
          <a:p>
            <a:pPr marL="400050" lvl="1" indent="0">
              <a:buNone/>
            </a:pPr>
            <a:r>
              <a:rPr lang="ru-RU" sz="1800" dirty="0"/>
              <a:t>Инвестиция – 16/40 тыс. долл.</a:t>
            </a:r>
          </a:p>
          <a:p>
            <a:pPr marL="400050" lvl="1" indent="0">
              <a:buNone/>
            </a:pPr>
            <a:r>
              <a:rPr lang="ru-RU" sz="1800" dirty="0"/>
              <a:t>Итог – собственная трех-четырехкомнатная </a:t>
            </a:r>
            <a:r>
              <a:rPr lang="ru-RU" sz="1800" dirty="0" smtClean="0"/>
              <a:t>квартира</a:t>
            </a:r>
            <a:endParaRPr lang="ru-RU" sz="1800" dirty="0"/>
          </a:p>
          <a:p>
            <a:r>
              <a:rPr lang="ru-RU" sz="1800" dirty="0"/>
              <a:t>37–50 лет</a:t>
            </a:r>
          </a:p>
          <a:p>
            <a:pPr marL="400050" lvl="1" indent="0">
              <a:buNone/>
            </a:pPr>
            <a:r>
              <a:rPr lang="ru-RU" sz="1800" dirty="0" smtClean="0"/>
              <a:t>Состав семьи – 3–5 человек</a:t>
            </a:r>
          </a:p>
          <a:p>
            <a:pPr marL="400050" lvl="1" indent="0">
              <a:buNone/>
            </a:pPr>
            <a:r>
              <a:rPr lang="ru-RU" sz="1800" dirty="0" smtClean="0"/>
              <a:t>Инвестиция – 12/60 тыс. долл.</a:t>
            </a:r>
          </a:p>
          <a:p>
            <a:r>
              <a:rPr lang="ru-RU" sz="1800" dirty="0" smtClean="0"/>
              <a:t>Итог</a:t>
            </a:r>
            <a:endParaRPr lang="ru-RU" sz="1800" dirty="0"/>
          </a:p>
          <a:p>
            <a:pPr marL="400050" lvl="1" indent="0">
              <a:buNone/>
            </a:pPr>
            <a:r>
              <a:rPr lang="ru-RU" sz="1800" dirty="0"/>
              <a:t>собственная трех-четырехкомнатная квартира или загородный </a:t>
            </a:r>
            <a:r>
              <a:rPr lang="ru-RU" sz="1800" dirty="0" smtClean="0"/>
              <a:t>дом</a:t>
            </a:r>
            <a:endParaRPr lang="ru-RU" sz="1800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4320480" cy="504056"/>
          </a:xfrm>
        </p:spPr>
        <p:txBody>
          <a:bodyPr>
            <a:normAutofit fontScale="90000"/>
          </a:bodyPr>
          <a:lstStyle/>
          <a:p>
            <a:r>
              <a:rPr lang="ru-RU" sz="3000" dirty="0" smtClean="0"/>
              <a:t>Средний класс Украины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1604116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23529" y="1048872"/>
            <a:ext cx="2790056" cy="557916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ru-RU" sz="2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Доход: </a:t>
            </a:r>
            <a:r>
              <a:rPr lang="ru-RU" sz="2100" dirty="0"/>
              <a:t>1,5 тысячи евро, не учитывая налоги и другие социальные </a:t>
            </a:r>
            <a:r>
              <a:rPr lang="ru-RU" sz="2100" dirty="0" smtClean="0"/>
              <a:t>сборы.</a:t>
            </a:r>
          </a:p>
          <a:p>
            <a:r>
              <a:rPr lang="ru-RU" sz="2100" dirty="0" smtClean="0"/>
              <a:t>В Италии </a:t>
            </a:r>
            <a:r>
              <a:rPr lang="ru-RU" sz="2100" dirty="0"/>
              <a:t>к среднему классу относятся те люди, которые имеют гарантированную систему здравоохранения, устойчиво приличную прибыль и пенсионное </a:t>
            </a:r>
            <a:r>
              <a:rPr lang="ru-RU" sz="2100" dirty="0" smtClean="0"/>
              <a:t>обеспечение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4900"/>
            <a:ext cx="7200800" cy="346050"/>
          </a:xfrm>
        </p:spPr>
        <p:txBody>
          <a:bodyPr>
            <a:noAutofit/>
          </a:bodyPr>
          <a:lstStyle/>
          <a:p>
            <a:r>
              <a:rPr lang="ru-RU" sz="3000" dirty="0" smtClean="0"/>
              <a:t>Средний класс других стран</a:t>
            </a:r>
            <a:endParaRPr lang="uk-UA" sz="3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588939"/>
            <a:ext cx="2790056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/>
              <a:t>Италия</a:t>
            </a:r>
            <a:endParaRPr lang="uk-UA" sz="30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130153" y="588939"/>
            <a:ext cx="2807717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/>
              <a:t>Беларусь</a:t>
            </a:r>
            <a:endParaRPr lang="uk-UA" sz="30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148409" y="1048872"/>
            <a:ext cx="2789461" cy="5579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З</a:t>
            </a:r>
            <a:r>
              <a:rPr lang="ru-RU" sz="2400" dirty="0" smtClean="0"/>
              <a:t>арплата </a:t>
            </a:r>
            <a:r>
              <a:rPr lang="ru-RU" sz="2400" dirty="0"/>
              <a:t>в стране равна, примерно, 350 долларам США. </a:t>
            </a:r>
            <a:endParaRPr lang="ru-RU" sz="2400" dirty="0" smtClean="0"/>
          </a:p>
          <a:p>
            <a:r>
              <a:rPr lang="ru-RU" sz="2400" dirty="0" smtClean="0"/>
              <a:t>75,7</a:t>
            </a:r>
            <a:r>
              <a:rPr lang="ru-RU" sz="2400" dirty="0"/>
              <a:t> % граждан Беларуси оценивают свой достаток как </a:t>
            </a:r>
            <a:r>
              <a:rPr lang="ru-RU" sz="2400" dirty="0" smtClean="0"/>
              <a:t>средний</a:t>
            </a:r>
            <a:endParaRPr lang="ru-RU" sz="2400" baseline="30000" dirty="0"/>
          </a:p>
          <a:p>
            <a:r>
              <a:rPr lang="ru-RU" sz="2400" dirty="0" smtClean="0"/>
              <a:t>Как такового среднего класса нет</a:t>
            </a:r>
            <a:endParaRPr lang="ru-RU" sz="24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937870" y="588938"/>
            <a:ext cx="2807717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/>
              <a:t>Германия</a:t>
            </a:r>
            <a:endParaRPr lang="uk-UA" sz="30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956126" y="1048871"/>
            <a:ext cx="2789461" cy="5579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Д</a:t>
            </a:r>
            <a:r>
              <a:rPr lang="ru-RU" sz="2400" dirty="0" smtClean="0"/>
              <a:t>оля </a:t>
            </a:r>
            <a:r>
              <a:rPr lang="ru-RU" sz="2400" dirty="0"/>
              <a:t>лиц с низкими доходами - те, кто получает менее 70 процентов от среднего дохода - увеличилась на 4 процента: с 18 в 2000-м до почти 22 в 2009-м. </a:t>
            </a:r>
            <a:endParaRPr lang="ru-RU" sz="2400" dirty="0" smtClean="0"/>
          </a:p>
          <a:p>
            <a:r>
              <a:rPr lang="ru-RU" sz="2400" dirty="0" smtClean="0"/>
              <a:t>За </a:t>
            </a:r>
            <a:r>
              <a:rPr lang="ru-RU" sz="2400" dirty="0"/>
              <a:t>этот же период доля лиц с высокими доходами - тех, кто получает более 150 процентов от среднего дохода, то есть от 3870 евро в месяц, - увеличилась на 3 процента: с 16 процентов в 2000-м до 19 процентов в 2008-м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592504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dirty="0" smtClean="0"/>
              <a:t>Образ и стиль жизни различных классов в различных странах сильно отличается.</a:t>
            </a:r>
          </a:p>
          <a:p>
            <a:r>
              <a:rPr lang="ru-RU" dirty="0" smtClean="0"/>
              <a:t>Критериями классов в основном есть материальные доходы людей.</a:t>
            </a:r>
          </a:p>
          <a:p>
            <a:r>
              <a:rPr lang="ru-RU" dirty="0" smtClean="0"/>
              <a:t>В странах восточной Европы среднего класса намного меньше чем в странах западной Европы.</a:t>
            </a:r>
          </a:p>
          <a:p>
            <a:r>
              <a:rPr lang="ru-RU" dirty="0" smtClean="0"/>
              <a:t>Средний класс как такой движется к исчезновению как в Украине так и в остальных странах 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5612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Описать </a:t>
            </a:r>
            <a:r>
              <a:rPr lang="ru-RU" dirty="0"/>
              <a:t>социально-классовые группы украинского и развитого западного общества. </a:t>
            </a:r>
            <a:endParaRPr lang="ru-RU" dirty="0" smtClean="0"/>
          </a:p>
          <a:p>
            <a:r>
              <a:rPr lang="ru-RU" dirty="0" smtClean="0"/>
              <a:t>Рассмотреть </a:t>
            </a:r>
            <a:r>
              <a:rPr lang="ru-RU" dirty="0"/>
              <a:t>и </a:t>
            </a:r>
            <a:r>
              <a:rPr lang="ru-RU" dirty="0" smtClean="0"/>
              <a:t>сравнить </a:t>
            </a:r>
            <a:r>
              <a:rPr lang="ru-RU" dirty="0"/>
              <a:t>их </a:t>
            </a:r>
            <a:r>
              <a:rPr lang="ru-RU" dirty="0" smtClean="0"/>
              <a:t>стили </a:t>
            </a:r>
            <a:r>
              <a:rPr lang="ru-RU" dirty="0"/>
              <a:t>жизни. </a:t>
            </a:r>
            <a:endParaRPr lang="ru-RU" dirty="0" smtClean="0"/>
          </a:p>
          <a:p>
            <a:r>
              <a:rPr lang="ru-RU" dirty="0" smtClean="0"/>
              <a:t>Отдельно остановится </a:t>
            </a:r>
            <a:r>
              <a:rPr lang="ru-RU" dirty="0"/>
              <a:t>на анализе среднего класса. </a:t>
            </a:r>
            <a:r>
              <a:rPr lang="ru-RU" dirty="0" smtClean="0"/>
              <a:t>Какую </a:t>
            </a:r>
            <a:r>
              <a:rPr lang="ru-RU" dirty="0"/>
              <a:t>роль он играет в обществе? </a:t>
            </a:r>
            <a:endParaRPr lang="ru-RU" dirty="0" smtClean="0"/>
          </a:p>
          <a:p>
            <a:r>
              <a:rPr lang="ru-RU" dirty="0" smtClean="0"/>
              <a:t>Чем </a:t>
            </a:r>
            <a:r>
              <a:rPr lang="ru-RU" dirty="0"/>
              <a:t>отличается средний класс в Украине и развитом западном обществе?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задания проекта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3402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Социально-классовая </a:t>
            </a:r>
            <a:r>
              <a:rPr lang="ru-RU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совокупность социальных групп, отличающихся рангу в социальной иерархии. Социально-классовая структура состоит из классов и социальных слоев, существующих в пределах классов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слой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разновидность социальной общности, объединяющая людей по статусным признакам, которые объективно приобретают в данном обществе ранговый характер: «выше ниже», «лучше-хуже», «престижно-непрестижно» и т. д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класс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большие по размерам группы людей, которые отличаются общественно-экономическими ресурсами, значительно влияющими на стиль 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редний класс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низший класс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высший класс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группа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объединение людей, имеющих общий значимый социальный признак, основанный на их участии в некоторой деятельности, связанной системой отношений, которые регулируются формальными или неформальными социальными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институтами(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ригада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рабочих, учебный класс, группа студентов, сотрудники кафедры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понятия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293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класс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среднего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класс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среднего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Высший 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Социальные классы в Украине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73709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153141"/>
              </p:ext>
            </p:extLst>
          </p:nvPr>
        </p:nvGraphicFramePr>
        <p:xfrm>
          <a:off x="0" y="-27384"/>
          <a:ext cx="9144000" cy="6439321"/>
        </p:xfrm>
        <a:graphic>
          <a:graphicData uri="http://schemas.openxmlformats.org/drawingml/2006/table">
            <a:tbl>
              <a:tblPr/>
              <a:tblGrid>
                <a:gridCol w="553422"/>
                <a:gridCol w="8590578"/>
              </a:tblGrid>
              <a:tr h="376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Соци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ьные</a:t>
                      </a:r>
                      <a:r>
                        <a:rPr lang="ru-RU" sz="1600" spc="7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21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ес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spc="125" baseline="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.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сш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ий</a:t>
                      </a:r>
                      <a:r>
                        <a:rPr lang="ru-RU" sz="1600" spc="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-5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755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spc="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ес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spc="12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125" baseline="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сш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ий</a:t>
                      </a:r>
                      <a:r>
                        <a:rPr lang="ru-RU" sz="1600" spc="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-5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648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spc="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IIIa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spc="-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6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еф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иче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ого</a:t>
                      </a:r>
                      <a:r>
                        <a:rPr lang="ru-RU" sz="1600" spc="1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да.</a:t>
                      </a:r>
                      <a:r>
                        <a:rPr lang="ru-RU" sz="1600" spc="5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4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marL="6477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endParaRPr lang="ru-RU" sz="1400" spc="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4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IIIb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endParaRPr lang="ru-RU" sz="1600" spc="-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6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еф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иче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ого</a:t>
                      </a:r>
                      <a:r>
                        <a:rPr lang="ru-RU" sz="1600" spc="1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lang="ru-RU" sz="1600" spc="-7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его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я.</a:t>
                      </a:r>
                    </a:p>
                    <a:p>
                      <a:pPr marL="64770" marR="102235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-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ичес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ой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оде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8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6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600" spc="1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</a:t>
                      </a:r>
                      <a:r>
                        <a:rPr lang="ru-RU" sz="1600" spc="8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осится</a:t>
                      </a:r>
                      <a:r>
                        <a:rPr lang="ru-RU" sz="1600" spc="5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172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4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</a:t>
                      </a:r>
                      <a:r>
                        <a:rPr lang="ru-RU" sz="16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тые</a:t>
                      </a:r>
                      <a:r>
                        <a:rPr lang="ru-RU" sz="1600" spc="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мн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13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еж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1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172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4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</a:t>
                      </a:r>
                      <a:r>
                        <a:rPr lang="ru-RU" sz="16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тые</a:t>
                      </a:r>
                      <a:r>
                        <a:rPr lang="ru-RU" sz="1600" spc="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spc="-5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ем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1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283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4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</a:t>
                      </a:r>
                      <a:r>
                        <a:rPr lang="ru-RU" sz="16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тые</a:t>
                      </a:r>
                      <a:r>
                        <a:rPr lang="ru-RU" sz="1600" spc="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spc="6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яйс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е.</a:t>
                      </a:r>
                      <a:r>
                        <a:rPr lang="ru-RU" sz="1600" spc="15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-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ах</a:t>
                      </a:r>
                      <a:r>
                        <a:rPr lang="ru-RU" sz="1600" spc="2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ъ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тся</a:t>
                      </a:r>
                      <a:r>
                        <a:rPr lang="ru-RU" sz="1600" spc="7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абоч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ом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е.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96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en-US" sz="14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spc="-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цы</a:t>
                      </a:r>
                      <a:r>
                        <a:rPr lang="ru-RU" sz="1600" spc="7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ого</a:t>
                      </a:r>
                      <a:r>
                        <a:rPr lang="ru-RU" sz="1600" spc="4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7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-7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4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-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ого</a:t>
                      </a:r>
                      <a:r>
                        <a:rPr lang="ru-RU" sz="1600" spc="7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а.</a:t>
                      </a:r>
                      <a:r>
                        <a:rPr lang="ru-RU" sz="1600" spc="-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еск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ru-RU" sz="1600" spc="8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8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</a:p>
                    <a:p>
                      <a:pPr marL="64770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spc="1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па</a:t>
                      </a:r>
                      <a:r>
                        <a:rPr lang="ru-RU" sz="1600" spc="8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тся</a:t>
                      </a:r>
                      <a:r>
                        <a:rPr lang="ru-RU" sz="1600" spc="5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3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spc="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99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spc="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ици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1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2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ическ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2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-6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бочий</a:t>
                      </a:r>
                      <a:r>
                        <a:rPr lang="ru-RU" sz="1600" spc="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99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spc="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4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IIa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spc="-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ици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8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очи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spc="-9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ятые</a:t>
                      </a:r>
                      <a:r>
                        <a:rPr lang="ru-RU" sz="1600" spc="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2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spc="6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оз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е.</a:t>
                      </a:r>
                      <a:r>
                        <a:rPr lang="ru-RU" sz="1600" spc="8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очий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275"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400" spc="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400" spc="5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400" noProof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IIb</a:t>
                      </a:r>
                      <a:endParaRPr lang="ru-RU" sz="14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endParaRPr lang="ru-RU" sz="1600" spc="-5" noProof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040"/>
                        </a:lnSpc>
                        <a:spcAft>
                          <a:spcPts val="0"/>
                        </a:spcAft>
                      </a:pP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е,</a:t>
                      </a:r>
                      <a:r>
                        <a:rPr lang="ru-RU" sz="1600" spc="8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тые</a:t>
                      </a:r>
                      <a:r>
                        <a:rPr lang="ru-RU" sz="1600" spc="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spc="6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оз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йс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е.</a:t>
                      </a:r>
                      <a:r>
                        <a:rPr lang="ru-RU" sz="1600" spc="7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очий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spc="-3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ах</a:t>
                      </a:r>
                      <a:r>
                        <a:rPr lang="ru-RU" sz="1600" spc="2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ъ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1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тся</a:t>
                      </a:r>
                    </a:p>
                    <a:p>
                      <a:pPr marL="64770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 фе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600" spc="-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spc="4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spc="-4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spc="5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spc="1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600" noProof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noProof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002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904234"/>
              </p:ext>
            </p:extLst>
          </p:nvPr>
        </p:nvGraphicFramePr>
        <p:xfrm>
          <a:off x="467542" y="-27384"/>
          <a:ext cx="8280921" cy="7169165"/>
        </p:xfrm>
        <a:graphic>
          <a:graphicData uri="http://schemas.openxmlformats.org/drawingml/2006/table">
            <a:tbl>
              <a:tblPr/>
              <a:tblGrid>
                <a:gridCol w="1605395"/>
                <a:gridCol w="1109688"/>
                <a:gridCol w="1109688"/>
                <a:gridCol w="495708"/>
                <a:gridCol w="494837"/>
                <a:gridCol w="495708"/>
                <a:gridCol w="495708"/>
                <a:gridCol w="495708"/>
                <a:gridCol w="494837"/>
                <a:gridCol w="492228"/>
                <a:gridCol w="495708"/>
                <a:gridCol w="495708"/>
              </a:tblGrid>
              <a:tr h="348677">
                <a:tc rowSpan="2"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АНЫ</a:t>
                      </a:r>
                      <a:r>
                        <a:rPr lang="uk-UA" sz="1800" spc="1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РО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14020">
                        <a:lnSpc>
                          <a:spcPct val="115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ВЫС</a:t>
                      </a:r>
                      <a:r>
                        <a:rPr lang="uk-UA" sz="1800" spc="-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</a:t>
                      </a:r>
                      <a:r>
                        <a:rPr lang="uk-UA" sz="1800" spc="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1800" spc="-8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800" spc="-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АСС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488950">
                        <a:lnSpc>
                          <a:spcPct val="115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uk-UA" sz="1800" spc="-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РОМ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uk-UA" sz="1800" spc="-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ЖУ</a:t>
                      </a: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1800" spc="-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uk-UA" sz="1800" spc="-1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1800" spc="3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54940">
                        <a:lnSpc>
                          <a:spcPct val="1150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uk-UA" sz="1800" spc="-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spc="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uk-UA" sz="1800" spc="-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uk-UA" sz="1800" spc="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uk-UA" sz="1800" spc="-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1800" spc="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800" spc="-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1800" spc="-1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294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1455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11455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uk-UA" sz="1800" spc="-1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-5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лу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18669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800" spc="-5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spc="5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-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06375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uk-UA" sz="1800" spc="-3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-5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лу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19748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800" spc="-5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spc="5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-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uk-UA" sz="1800" spc="-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uk-UA" sz="1800" spc="-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uk-UA" sz="1800" spc="-2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uk-UA" sz="1800" spc="-2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uk-UA" sz="1800" spc="-2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8745" marR="122555" algn="ctr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235" marR="104775" algn="ctr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84455" algn="ctr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82550" marR="84455" algn="ctr">
                        <a:lnSpc>
                          <a:spcPts val="104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20650" marR="120650" algn="ctr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150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uk-UA" sz="1800" spc="5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77">
                <a:tc gridSpan="12"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АНЫ</a:t>
                      </a:r>
                      <a:r>
                        <a:rPr lang="uk-UA" sz="1800" spc="1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uk-UA" sz="1800" spc="-1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1800" spc="-4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РО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ПЫ: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uk-UA" sz="1800" spc="1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ен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-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ол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uk-UA" sz="1800" spc="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-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uk-UA" sz="1800" spc="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uk-UA" sz="1800" spc="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92735" marR="292735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6205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8445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8445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30835" marR="329565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6205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-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-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800" spc="1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800" spc="-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800" spc="1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uk-UA" sz="1800" spc="-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624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Э</a:t>
                      </a:r>
                      <a:r>
                        <a:rPr lang="uk-UA" sz="1800" spc="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1800" spc="-5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он</a:t>
                      </a:r>
                      <a:r>
                        <a:rPr lang="uk-UA" sz="1800" spc="1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8445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8445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spc="5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spc="5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241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7913"/>
              </p:ext>
            </p:extLst>
          </p:nvPr>
        </p:nvGraphicFramePr>
        <p:xfrm>
          <a:off x="251520" y="116632"/>
          <a:ext cx="8568951" cy="6659084"/>
        </p:xfrm>
        <a:graphic>
          <a:graphicData uri="http://schemas.openxmlformats.org/drawingml/2006/table">
            <a:tbl>
              <a:tblPr/>
              <a:tblGrid>
                <a:gridCol w="1661234"/>
                <a:gridCol w="1148285"/>
                <a:gridCol w="1148285"/>
                <a:gridCol w="512950"/>
                <a:gridCol w="512049"/>
                <a:gridCol w="512950"/>
                <a:gridCol w="512950"/>
                <a:gridCol w="512950"/>
                <a:gridCol w="512049"/>
                <a:gridCol w="509349"/>
                <a:gridCol w="512950"/>
                <a:gridCol w="512950"/>
              </a:tblGrid>
              <a:tr h="294904">
                <a:tc gridSpan="12"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С</a:t>
                      </a: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Т</a:t>
                      </a:r>
                      <a:r>
                        <a:rPr lang="uk-UA" sz="1600" spc="-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АНЫ</a:t>
                      </a:r>
                      <a:r>
                        <a:rPr lang="uk-UA" sz="1600" spc="1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ЗАП</a:t>
                      </a:r>
                      <a:r>
                        <a:rPr lang="uk-UA" sz="1600" spc="-10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</a:t>
                      </a:r>
                      <a:r>
                        <a:rPr lang="uk-UA" sz="1600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ДН</a:t>
                      </a:r>
                      <a:r>
                        <a:rPr lang="uk-UA" sz="1600" spc="-5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О</a:t>
                      </a:r>
                      <a:r>
                        <a:rPr lang="uk-UA" sz="1600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Й</a:t>
                      </a:r>
                      <a:r>
                        <a:rPr lang="uk-UA" sz="1600" spc="30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 </a:t>
                      </a:r>
                      <a:r>
                        <a:rPr lang="uk-UA" sz="1600" spc="-5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Е</a:t>
                      </a:r>
                      <a:r>
                        <a:rPr lang="uk-UA" sz="1600" spc="5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В</a:t>
                      </a:r>
                      <a:r>
                        <a:rPr lang="uk-UA" sz="1600" spc="-5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РО</a:t>
                      </a:r>
                      <a:r>
                        <a:rPr lang="uk-UA" sz="1600" dirty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ПЫ: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-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Ав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с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т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6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Бе</a:t>
                      </a:r>
                      <a:r>
                        <a:rPr lang="uk-UA" sz="1600" spc="-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л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ь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г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В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е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л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к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о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б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та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16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-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Г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е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м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16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Д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16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рл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дия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7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76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Испа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1630" marR="3435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41630" marR="3435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7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К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пр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30835" marR="329565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-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ид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е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рл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ды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27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-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о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в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е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г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6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76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П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о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т</a:t>
                      </a:r>
                      <a:r>
                        <a:rPr lang="uk-UA" sz="1600" spc="-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у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г</a:t>
                      </a:r>
                      <a:r>
                        <a:rPr lang="uk-UA" sz="1600" spc="1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л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1630" marR="3435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41630" marR="3435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7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Ф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л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я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д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6205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5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17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Ф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а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н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ция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30835" marR="32956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8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9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21">
                <a:tc>
                  <a:txBody>
                    <a:bodyPr/>
                    <a:lstStyle/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6477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Ш</a:t>
                      </a:r>
                      <a:r>
                        <a:rPr lang="uk-UA" sz="1600" spc="-5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в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е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йца</a:t>
                      </a:r>
                      <a:r>
                        <a:rPr lang="uk-UA" sz="1600" spc="1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р</a:t>
                      </a:r>
                      <a:r>
                        <a:rPr lang="uk-UA" sz="1600" dirty="0" err="1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ия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292735" marR="29273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304800" marR="3048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16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13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430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938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4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99695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10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spc="5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01600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spc="5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12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Franklin Gothic Medium"/>
                        <a:ea typeface="Times New Roman"/>
                        <a:cs typeface="Franklin Gothic Medium"/>
                      </a:endParaRPr>
                    </a:p>
                    <a:p>
                      <a:pPr marL="115570" marR="11811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Franklin Gothic Medium"/>
                          <a:ea typeface="Times New Roman"/>
                          <a:cs typeface="Franklin Gothic Medium"/>
                        </a:rPr>
                        <a:t>1</a:t>
                      </a:r>
                      <a:endParaRPr lang="uk-UA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001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81" y="1136190"/>
            <a:ext cx="3057099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</a:t>
            </a:r>
            <a:r>
              <a:rPr lang="ru-RU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денег не хватает даже на самые необходимые продукты питания, не говоря о каких- то материальных благах быта.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злоупотребление алкоголя, активное курение, финансовая нужда, инфекционные болезни, болезни кожи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0428"/>
            <a:ext cx="3085181" cy="459933"/>
          </a:xfrm>
          <a:ln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r>
              <a:rPr lang="ru-RU" sz="3000" b="1" dirty="0"/>
              <a:t>Низкий </a:t>
            </a:r>
            <a:r>
              <a:rPr lang="ru-RU" sz="3000" b="1" dirty="0" smtClean="0"/>
              <a:t>класс</a:t>
            </a:r>
            <a:endParaRPr lang="uk-UA" sz="3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85181" y="250428"/>
            <a:ext cx="2890664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Ниже среднего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085181" y="1136190"/>
            <a:ext cx="2890664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все деньги расходуются на продукты и покупку недорогих вещей.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среднее, средне - техническое. В основном, это -  люди, занятые физическим плохо оплачиваемым трудом. Детей отдают в обычные государственные школы.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алкоголизм, финансы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975845" y="250428"/>
            <a:ext cx="3034680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Средний класс</a:t>
            </a:r>
          </a:p>
          <a:p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975845" y="1136190"/>
            <a:ext cx="2962672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 основном денег хватает на питание, на мелкую бытовую технику, на комфорт и уют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доме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среднее, средне – техническое, высшее.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 свободного времени, семейные проблемы, проблемы детей-родителей.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915816" y="6093296"/>
            <a:ext cx="3133604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Украина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802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567633" y="1131714"/>
            <a:ext cx="3057099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 живут обеспеченно, но осуществить некоторые покупки (квартира, автомобиль, дача и т. д.) тяжело.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этих людей нет финансовых проблем.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245952"/>
            <a:ext cx="3085181" cy="459933"/>
          </a:xfrm>
          <a:ln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r>
              <a:rPr lang="ru-RU" sz="3200" b="1" dirty="0" smtClean="0"/>
              <a:t>Выше </a:t>
            </a:r>
            <a:r>
              <a:rPr lang="ru-RU" sz="3200" b="1" dirty="0"/>
              <a:t>среднего</a:t>
            </a:r>
            <a:r>
              <a:rPr lang="ru-RU" sz="3200" dirty="0"/>
              <a:t/>
            </a:r>
            <a:br>
              <a:rPr lang="ru-RU" sz="3200" dirty="0"/>
            </a:br>
            <a:endParaRPr lang="uk-UA" sz="300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480023" y="238982"/>
            <a:ext cx="3085181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/>
              <a:t>Высший класс</a:t>
            </a:r>
            <a:endParaRPr lang="ru-RU" sz="3000" dirty="0" smtClean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5508104" y="1124744"/>
            <a:ext cx="3057099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могут позволить себе практически все.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некуда деньги девать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этих людей нет материальной нужды.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915816" y="6093296"/>
            <a:ext cx="3133604" cy="4599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Украина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5495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258</TotalTime>
  <Words>1051</Words>
  <Application>Microsoft Office PowerPoint</Application>
  <PresentationFormat>Экран (4:3)</PresentationFormat>
  <Paragraphs>746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Стили жизни социально-классовых групп современного украинского общества</vt:lpstr>
      <vt:lpstr>Цель и задания проекта</vt:lpstr>
      <vt:lpstr>Ключевые понятия</vt:lpstr>
      <vt:lpstr>Социальные классы в Украине</vt:lpstr>
      <vt:lpstr>Презентация PowerPoint</vt:lpstr>
      <vt:lpstr>Презентация PowerPoint</vt:lpstr>
      <vt:lpstr>Презентация PowerPoint</vt:lpstr>
      <vt:lpstr>Низкий класс</vt:lpstr>
      <vt:lpstr>Выше среднего </vt:lpstr>
      <vt:lpstr>Презентация PowerPoint</vt:lpstr>
      <vt:lpstr>Презентация PowerPoint</vt:lpstr>
      <vt:lpstr>Средний класс Украины</vt:lpstr>
      <vt:lpstr>Средний класс Украины</vt:lpstr>
      <vt:lpstr>Средний класс других стран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ruslan nos</dc:creator>
  <cp:lastModifiedBy>Руслан</cp:lastModifiedBy>
  <cp:revision>30</cp:revision>
  <dcterms:created xsi:type="dcterms:W3CDTF">2013-10-15T09:52:32Z</dcterms:created>
  <dcterms:modified xsi:type="dcterms:W3CDTF">2013-10-15T14:24:19Z</dcterms:modified>
</cp:coreProperties>
</file>